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74" r:id="rId3"/>
    <p:sldId id="258" r:id="rId4"/>
    <p:sldId id="259" r:id="rId5"/>
    <p:sldId id="260" r:id="rId6"/>
    <p:sldId id="261" r:id="rId7"/>
    <p:sldId id="267" r:id="rId8"/>
    <p:sldId id="305" r:id="rId9"/>
    <p:sldId id="262" r:id="rId10"/>
    <p:sldId id="306" r:id="rId11"/>
    <p:sldId id="268" r:id="rId12"/>
    <p:sldId id="308" r:id="rId13"/>
    <p:sldId id="263" r:id="rId14"/>
    <p:sldId id="307" r:id="rId15"/>
    <p:sldId id="276" r:id="rId16"/>
    <p:sldId id="286" r:id="rId17"/>
    <p:sldId id="310" r:id="rId18"/>
    <p:sldId id="287" r:id="rId19"/>
    <p:sldId id="295" r:id="rId20"/>
    <p:sldId id="296" r:id="rId21"/>
    <p:sldId id="297" r:id="rId22"/>
    <p:sldId id="288" r:id="rId23"/>
    <p:sldId id="291" r:id="rId24"/>
    <p:sldId id="289" r:id="rId25"/>
    <p:sldId id="292" r:id="rId26"/>
    <p:sldId id="293" r:id="rId27"/>
    <p:sldId id="309" r:id="rId28"/>
    <p:sldId id="294" r:id="rId29"/>
    <p:sldId id="290" r:id="rId30"/>
    <p:sldId id="303" r:id="rId31"/>
    <p:sldId id="304" r:id="rId32"/>
    <p:sldId id="298" r:id="rId33"/>
    <p:sldId id="301" r:id="rId34"/>
    <p:sldId id="299" r:id="rId35"/>
    <p:sldId id="302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9C5270-59EF-4D0B-A8AA-4F4C35DA523A}">
          <p14:sldIdLst>
            <p14:sldId id="257"/>
            <p14:sldId id="274"/>
          </p14:sldIdLst>
        </p14:section>
        <p14:section name="Story" id="{4F926A40-274D-4D4A-A743-C2449FD8E987}">
          <p14:sldIdLst>
            <p14:sldId id="258"/>
            <p14:sldId id="259"/>
            <p14:sldId id="260"/>
            <p14:sldId id="261"/>
            <p14:sldId id="267"/>
            <p14:sldId id="305"/>
            <p14:sldId id="262"/>
            <p14:sldId id="306"/>
            <p14:sldId id="268"/>
            <p14:sldId id="308"/>
            <p14:sldId id="263"/>
            <p14:sldId id="307"/>
          </p14:sldIdLst>
        </p14:section>
        <p14:section name="ASP.NET Core 3.0" id="{067D0B0D-31EF-418A-9FAF-F570705D9DD8}">
          <p14:sldIdLst>
            <p14:sldId id="276"/>
            <p14:sldId id="286"/>
            <p14:sldId id="310"/>
            <p14:sldId id="287"/>
            <p14:sldId id="295"/>
            <p14:sldId id="296"/>
            <p14:sldId id="297"/>
            <p14:sldId id="288"/>
            <p14:sldId id="291"/>
            <p14:sldId id="289"/>
            <p14:sldId id="292"/>
            <p14:sldId id="293"/>
            <p14:sldId id="309"/>
            <p14:sldId id="294"/>
            <p14:sldId id="290"/>
            <p14:sldId id="303"/>
            <p14:sldId id="304"/>
            <p14:sldId id="298"/>
            <p14:sldId id="301"/>
            <p14:sldId id="299"/>
            <p14:sldId id="30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2C91"/>
    <a:srgbClr val="FDFD05"/>
    <a:srgbClr val="FFA328"/>
    <a:srgbClr val="CC0000"/>
    <a:srgbClr val="B94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6" autoAdjust="0"/>
    <p:restoredTop sz="74570" autoAdjust="0"/>
  </p:normalViewPr>
  <p:slideViewPr>
    <p:cSldViewPr snapToGrid="0">
      <p:cViewPr>
        <p:scale>
          <a:sx n="50" d="100"/>
          <a:sy n="50" d="100"/>
        </p:scale>
        <p:origin x="12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03BC-4F81-4013-A0C8-AC7FCB050602}" type="datetimeFigureOut">
              <a:rPr lang="en-US" smtClean="0"/>
              <a:t>16-Jan-19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6EB9F-8238-405B-A82F-5B1A4E3E6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thenticated_encryption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62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10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7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34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7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24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93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Framework-dependent deployment – small, multiple apps-one runtime/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Self-contained deployment – control over runtime/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executable matches the environment of the SDK you are using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7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dependencies are not downloaded to output folder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change allows you to copy your build output to different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0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 Core has dependency to Json.NET until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0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 Core don’t want to be dependent on Json.NET (because it’s hardcoded)</a:t>
            </a:r>
          </a:p>
          <a:p>
            <a:r>
              <a:rPr lang="en-US" dirty="0"/>
              <a:t>Too slow</a:t>
            </a:r>
          </a:p>
          <a:p>
            <a:endParaRPr lang="en-US" dirty="0"/>
          </a:p>
          <a:p>
            <a:r>
              <a:rPr lang="en-US" dirty="0"/>
              <a:t>There will be integration package for Json.NET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67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2x faster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allocation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custom parsers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deserializers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does not allocate until you need to actualize JSON tokens as (UTF16)strings.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Preview 1: JSON reader (sequential access)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Coming next: JSON writer, DOM (random access),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serializer,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deserializer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68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https://github.com/dotnet/corefx/issues/33115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ReadOnlySpan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47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execute code, the assembly must be loaded into the execution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93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Authenticated Encryption with Association Data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10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8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Продължавайте да се развивате</a:t>
            </a:r>
          </a:p>
          <a:p>
            <a:r>
              <a:rPr lang="bg-BG" dirty="0"/>
              <a:t>Продължавайте да следите и пробвате новите технологии</a:t>
            </a:r>
          </a:p>
          <a:p>
            <a:r>
              <a:rPr lang="bg-BG" dirty="0"/>
              <a:t>Имайте търпение</a:t>
            </a:r>
          </a:p>
          <a:p>
            <a:endParaRPr lang="bg-BG" dirty="0"/>
          </a:p>
          <a:p>
            <a:r>
              <a:rPr lang="bg-BG" dirty="0"/>
              <a:t>И не забравяйте, във всичко което правим трябва да има </a:t>
            </a:r>
            <a:r>
              <a:rPr lang="en-US" dirty="0"/>
              <a:t>business value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13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Моите първи стъпки с </a:t>
            </a:r>
            <a:r>
              <a:rPr lang="en-US" dirty="0" err="1"/>
              <a:t>.net</a:t>
            </a:r>
            <a:endParaRPr lang="en-US" dirty="0"/>
          </a:p>
          <a:p>
            <a:r>
              <a:rPr lang="bg-BG" dirty="0"/>
              <a:t>Лекции по конференции</a:t>
            </a:r>
            <a:r>
              <a:rPr lang="en-US" dirty="0"/>
              <a:t> / Community standup / .NET Conferences worldwide</a:t>
            </a:r>
          </a:p>
          <a:p>
            <a:r>
              <a:rPr lang="bg-BG" dirty="0"/>
              <a:t>Мислих, че всичко, което съм видял го знам.</a:t>
            </a:r>
          </a:p>
          <a:p>
            <a:r>
              <a:rPr lang="bg-BG" dirty="0"/>
              <a:t>В даден момент осъзнах, че нищо не знам.</a:t>
            </a:r>
          </a:p>
          <a:p>
            <a:r>
              <a:rPr lang="bg-BG" dirty="0"/>
              <a:t>Затова трябваше да предприема нещо...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65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Правих си приложения. Тествах нови функционалности от </a:t>
            </a:r>
            <a:r>
              <a:rPr lang="en-US" dirty="0"/>
              <a:t>Asp.Net Core </a:t>
            </a:r>
            <a:r>
              <a:rPr lang="bg-BG" dirty="0"/>
              <a:t>и </a:t>
            </a:r>
            <a:r>
              <a:rPr lang="en-US" dirty="0"/>
              <a:t>EF Core.</a:t>
            </a:r>
          </a:p>
          <a:p>
            <a:r>
              <a:rPr lang="bg-BG" dirty="0"/>
              <a:t>Имаше нещо различно. </a:t>
            </a:r>
          </a:p>
          <a:p>
            <a:r>
              <a:rPr lang="bg-BG" dirty="0"/>
              <a:t>през ръцете ми се материализираше. </a:t>
            </a:r>
          </a:p>
          <a:p>
            <a:r>
              <a:rPr lang="bg-BG" dirty="0"/>
              <a:t>Чувството е различно. „Аааа, това е яко“ -&gt; „Аааа, еврика работи“</a:t>
            </a:r>
          </a:p>
          <a:p>
            <a:r>
              <a:rPr lang="bg-BG" dirty="0"/>
              <a:t>Но не всичко е толкова хубаво...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64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Понеже всичко беше алфа версия, не работи от първия път.</a:t>
            </a:r>
          </a:p>
          <a:p>
            <a:r>
              <a:rPr lang="bg-BG" dirty="0"/>
              <a:t>Грешно </a:t>
            </a:r>
            <a:r>
              <a:rPr lang="en-US" dirty="0" err="1"/>
              <a:t>sdk</a:t>
            </a:r>
            <a:r>
              <a:rPr lang="en-US" dirty="0"/>
              <a:t>, </a:t>
            </a:r>
            <a:r>
              <a:rPr lang="bg-BG" dirty="0"/>
              <a:t>грешен </a:t>
            </a:r>
            <a:r>
              <a:rPr lang="en-US" dirty="0"/>
              <a:t>runtime, </a:t>
            </a:r>
            <a:r>
              <a:rPr lang="bg-BG" dirty="0"/>
              <a:t>грешни версии на пакети.</a:t>
            </a:r>
          </a:p>
          <a:p>
            <a:r>
              <a:rPr lang="bg-BG" dirty="0"/>
              <a:t>Когато пък наместя всички версии, то има бъг във </a:t>
            </a:r>
            <a:r>
              <a:rPr lang="en-US" dirty="0"/>
              <a:t>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Всички тия грешки бяха от липса на знание, липса на опит или просто не познавах добре </a:t>
            </a:r>
            <a:r>
              <a:rPr lang="en-US" dirty="0"/>
              <a:t>framework-a.</a:t>
            </a:r>
          </a:p>
          <a:p>
            <a:r>
              <a:rPr lang="bg-BG" dirty="0"/>
              <a:t>За да се оправя исках да разбера как работи всичко.</a:t>
            </a:r>
          </a:p>
          <a:p>
            <a:r>
              <a:rPr lang="bg-BG" dirty="0"/>
              <a:t>Искаш и да пиша статии за .</a:t>
            </a:r>
            <a:r>
              <a:rPr lang="en-US" dirty="0"/>
              <a:t>NET Core </a:t>
            </a:r>
            <a:r>
              <a:rPr lang="bg-BG" dirty="0"/>
              <a:t>и да споделям неща които никой друг не споделя.</a:t>
            </a:r>
          </a:p>
          <a:p>
            <a:r>
              <a:rPr lang="bg-BG" dirty="0"/>
              <a:t>Статии и видеа как работи .</a:t>
            </a:r>
            <a:r>
              <a:rPr lang="en-US" dirty="0"/>
              <a:t>NET Core.</a:t>
            </a:r>
          </a:p>
          <a:p>
            <a:r>
              <a:rPr lang="bg-BG" dirty="0"/>
              <a:t>Почнах да разучавам </a:t>
            </a:r>
            <a:r>
              <a:rPr lang="en-US" dirty="0"/>
              <a:t>Hosting </a:t>
            </a:r>
            <a:r>
              <a:rPr lang="bg-BG" dirty="0"/>
              <a:t>проекта, </a:t>
            </a:r>
            <a:r>
              <a:rPr lang="en-US" dirty="0"/>
              <a:t>Kestrel…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71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88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Microsoft.Windows.Campatibility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7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Microsoft.Windows.Campatibility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EB9F-8238-405B-A82F-5B1A4E3E6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8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1072-8C01-4CF6-837E-F4E958E6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B49116-1415-4373-9154-9B80ECE33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187-28F3-43CB-BAEC-084CA69C4651}" type="datetimeFigureOut">
              <a:rPr lang="en-US" smtClean="0"/>
              <a:t>16-Jan-19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97DA7-CA26-425E-B73E-BF48FCD9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8B310-8CB8-4EBA-8EA9-D85E651B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2441-6914-418A-ABA0-76F93E0B52F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79B6C-01CD-444C-83CA-BA208F35C5FB}"/>
              </a:ext>
            </a:extLst>
          </p:cNvPr>
          <p:cNvSpPr/>
          <p:nvPr userDrawn="1"/>
        </p:nvSpPr>
        <p:spPr>
          <a:xfrm>
            <a:off x="0" y="6048262"/>
            <a:ext cx="12192000" cy="80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9D500AB6-5F36-46B6-ACDD-4F257803FC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6048262"/>
            <a:ext cx="8335538" cy="809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43109A-EA4E-44F2-84E6-D7578BEA9DE6}"/>
              </a:ext>
            </a:extLst>
          </p:cNvPr>
          <p:cNvSpPr txBox="1"/>
          <p:nvPr userDrawn="1"/>
        </p:nvSpPr>
        <p:spPr>
          <a:xfrm>
            <a:off x="228600" y="626846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vladimirgeorgiev.com</a:t>
            </a:r>
          </a:p>
        </p:txBody>
      </p:sp>
    </p:spTree>
    <p:extLst>
      <p:ext uri="{BB962C8B-B14F-4D97-AF65-F5344CB8AC3E}">
        <p14:creationId xmlns:p14="http://schemas.microsoft.com/office/powerpoint/2010/main" val="174507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3123-BF8E-42B1-B594-FB7CA52C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CD96-24BD-462E-9731-A79800F83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A6B98-EB2C-48D2-8DE1-3B316F1A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7AC7-8939-499F-BC59-30BA8C7FF2E8}" type="datetimeFigureOut">
              <a:rPr lang="en-US" smtClean="0"/>
              <a:t>16-Jan-19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9E964-FC53-4342-9658-3682D891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5CF18-6223-4D02-A429-ED13C9475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77AFE-9753-4DB0-9472-A0C820C4D0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7B5DA-3721-4B18-A8C7-FC90EE3B117E}"/>
              </a:ext>
            </a:extLst>
          </p:cNvPr>
          <p:cNvSpPr/>
          <p:nvPr userDrawn="1"/>
        </p:nvSpPr>
        <p:spPr>
          <a:xfrm>
            <a:off x="0" y="6048262"/>
            <a:ext cx="12192000" cy="80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DBC2AB18-95CB-44D4-9B6E-BB85E10B4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6048262"/>
            <a:ext cx="8335538" cy="809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5C6DC-6520-4825-88D2-8A8B0A97F95F}"/>
              </a:ext>
            </a:extLst>
          </p:cNvPr>
          <p:cNvSpPr txBox="1"/>
          <p:nvPr userDrawn="1"/>
        </p:nvSpPr>
        <p:spPr>
          <a:xfrm>
            <a:off x="228600" y="626846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vladimirgeorgiev.com</a:t>
            </a:r>
          </a:p>
        </p:txBody>
      </p:sp>
    </p:spTree>
    <p:extLst>
      <p:ext uri="{BB962C8B-B14F-4D97-AF65-F5344CB8AC3E}">
        <p14:creationId xmlns:p14="http://schemas.microsoft.com/office/powerpoint/2010/main" val="279123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322EE-CD2F-47CE-A6D6-27BF5A93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BA46E-CE02-421A-B768-51FE4B03D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F15BF-3E8B-4100-8E71-72D69BD80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A9187-28F3-43CB-BAEC-084CA69C4651}" type="datetimeFigureOut">
              <a:rPr lang="en-US" smtClean="0"/>
              <a:t>16-Jan-19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D1E5D-2482-4CA7-B41C-ABED74660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A2B38-93FF-423A-9F75-D909ACAA5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92441-6914-418A-ABA0-76F93E0B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9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57BDF923-D565-4102-8E2E-28F8C2CEE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6" r="49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30BAE4C-380F-4E7B-BB87-A8249CB622F5}"/>
              </a:ext>
            </a:extLst>
          </p:cNvPr>
          <p:cNvSpPr txBox="1">
            <a:spLocks/>
          </p:cNvSpPr>
          <p:nvPr/>
        </p:nvSpPr>
        <p:spPr>
          <a:xfrm>
            <a:off x="316536" y="5193241"/>
            <a:ext cx="9144000" cy="14303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Vladimir Georgiev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Software Development Lead @ Concep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vladimirgeorgiev.com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50760C-7453-4437-89B1-7267310FD60F}"/>
              </a:ext>
            </a:extLst>
          </p:cNvPr>
          <p:cNvSpPr/>
          <p:nvPr/>
        </p:nvSpPr>
        <p:spPr>
          <a:xfrm>
            <a:off x="1816925" y="950026"/>
            <a:ext cx="9144000" cy="1650670"/>
          </a:xfrm>
          <a:prstGeom prst="rect">
            <a:avLst/>
          </a:prstGeom>
          <a:solidFill>
            <a:srgbClr val="5C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F1871-46B4-4F7B-8A34-13506A07C625}"/>
              </a:ext>
            </a:extLst>
          </p:cNvPr>
          <p:cNvSpPr txBox="1"/>
          <p:nvPr/>
        </p:nvSpPr>
        <p:spPr>
          <a:xfrm>
            <a:off x="1898073" y="430641"/>
            <a:ext cx="83958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My Story &amp; Features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</a:rPr>
              <a:t>from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</a:rPr>
              <a:t>.NET Core 3.0</a:t>
            </a:r>
          </a:p>
        </p:txBody>
      </p:sp>
    </p:spTree>
    <p:extLst>
      <p:ext uri="{BB962C8B-B14F-4D97-AF65-F5344CB8AC3E}">
        <p14:creationId xmlns:p14="http://schemas.microsoft.com/office/powerpoint/2010/main" val="171021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E392-0135-477C-909B-4F71B834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B28BE-0665-435D-B3FC-99B5FAE43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Rewriting is not always fun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Rewriting takes time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Don’t rewrite if you aren’t into the code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Don’t rewrite apps without business value</a:t>
            </a:r>
          </a:p>
        </p:txBody>
      </p:sp>
    </p:spTree>
    <p:extLst>
      <p:ext uri="{BB962C8B-B14F-4D97-AF65-F5344CB8AC3E}">
        <p14:creationId xmlns:p14="http://schemas.microsoft.com/office/powerpoint/2010/main" val="11941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crane&#10;&#10;Description generated with very high confidence">
            <a:extLst>
              <a:ext uri="{FF2B5EF4-FFF2-40B4-BE49-F238E27FC236}">
                <a16:creationId xmlns:a16="http://schemas.microsoft.com/office/drawing/2014/main" id="{D1F0990B-D494-4B80-B9B8-DA8DD6AC0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6" b="110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6033C6-DA38-4877-A0E9-6CD380636826}"/>
              </a:ext>
            </a:extLst>
          </p:cNvPr>
          <p:cNvSpPr/>
          <p:nvPr/>
        </p:nvSpPr>
        <p:spPr>
          <a:xfrm>
            <a:off x="-20" y="2287301"/>
            <a:ext cx="12192000" cy="15487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311687F-85A6-4CC9-BB0D-3375E4C7E8A9}"/>
              </a:ext>
            </a:extLst>
          </p:cNvPr>
          <p:cNvSpPr txBox="1">
            <a:spLocks/>
          </p:cNvSpPr>
          <p:nvPr/>
        </p:nvSpPr>
        <p:spPr>
          <a:xfrm>
            <a:off x="605031" y="2560019"/>
            <a:ext cx="10981898" cy="100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bg1"/>
                </a:solidFill>
              </a:rPr>
              <a:t>SSO with IdentityServer &amp; Asp.Net 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F60483-B86E-4D5F-8F56-675B767838A9}"/>
              </a:ext>
            </a:extLst>
          </p:cNvPr>
          <p:cNvSpPr/>
          <p:nvPr/>
        </p:nvSpPr>
        <p:spPr>
          <a:xfrm>
            <a:off x="0" y="6048262"/>
            <a:ext cx="12192000" cy="80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2B092975-82D0-4A67-8BB0-1A0E3F803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6048262"/>
            <a:ext cx="8335538" cy="809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933477-490B-4D8F-A632-B1D0678E1CD5}"/>
              </a:ext>
            </a:extLst>
          </p:cNvPr>
          <p:cNvSpPr txBox="1"/>
          <p:nvPr/>
        </p:nvSpPr>
        <p:spPr>
          <a:xfrm>
            <a:off x="228600" y="626846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vladimirgeorgiev.com</a:t>
            </a:r>
          </a:p>
        </p:txBody>
      </p:sp>
    </p:spTree>
    <p:extLst>
      <p:ext uri="{BB962C8B-B14F-4D97-AF65-F5344CB8AC3E}">
        <p14:creationId xmlns:p14="http://schemas.microsoft.com/office/powerpoint/2010/main" val="1079490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92AFCF-B71D-4EAF-93B4-03E02B375CD9}"/>
              </a:ext>
            </a:extLst>
          </p:cNvPr>
          <p:cNvSpPr/>
          <p:nvPr/>
        </p:nvSpPr>
        <p:spPr>
          <a:xfrm>
            <a:off x="1041400" y="1403351"/>
            <a:ext cx="2222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Deployment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4C4B8-9E8A-494E-AC71-540B07135B41}"/>
              </a:ext>
            </a:extLst>
          </p:cNvPr>
          <p:cNvSpPr/>
          <p:nvPr/>
        </p:nvSpPr>
        <p:spPr>
          <a:xfrm>
            <a:off x="4064000" y="2381249"/>
            <a:ext cx="1682750" cy="109220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Customer 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70487-B0C6-406A-8D1F-B7CDE402D762}"/>
              </a:ext>
            </a:extLst>
          </p:cNvPr>
          <p:cNvSpPr/>
          <p:nvPr/>
        </p:nvSpPr>
        <p:spPr>
          <a:xfrm>
            <a:off x="6292850" y="4006848"/>
            <a:ext cx="1682750" cy="109220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Customer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3B871-56D1-44FC-ACBC-0BCB9CBFCC99}"/>
              </a:ext>
            </a:extLst>
          </p:cNvPr>
          <p:cNvSpPr/>
          <p:nvPr/>
        </p:nvSpPr>
        <p:spPr>
          <a:xfrm>
            <a:off x="6280150" y="2381249"/>
            <a:ext cx="1682750" cy="1092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Customer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A7445-590A-4A6C-AA59-45CFFA78691B}"/>
              </a:ext>
            </a:extLst>
          </p:cNvPr>
          <p:cNvSpPr/>
          <p:nvPr/>
        </p:nvSpPr>
        <p:spPr>
          <a:xfrm>
            <a:off x="4064000" y="3981448"/>
            <a:ext cx="1682750" cy="109220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Customer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222C79-FEB0-4DD4-BC1F-FBF9A0EB0FE7}"/>
              </a:ext>
            </a:extLst>
          </p:cNvPr>
          <p:cNvSpPr/>
          <p:nvPr/>
        </p:nvSpPr>
        <p:spPr>
          <a:xfrm>
            <a:off x="8763000" y="1403351"/>
            <a:ext cx="2222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Web 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94B91-1F96-4424-84E4-12355D837B1B}"/>
              </a:ext>
            </a:extLst>
          </p:cNvPr>
          <p:cNvSpPr/>
          <p:nvPr/>
        </p:nvSpPr>
        <p:spPr>
          <a:xfrm>
            <a:off x="8763000" y="4885299"/>
            <a:ext cx="28194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External Systems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FCA48D-22D2-4C78-BE94-D2FD37FE456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874250" y="2482851"/>
            <a:ext cx="298450" cy="2402448"/>
          </a:xfrm>
          <a:prstGeom prst="straightConnector1">
            <a:avLst/>
          </a:prstGeom>
          <a:ln w="635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516D59-4380-4479-8836-B4918801C462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7962900" y="2482851"/>
            <a:ext cx="1911350" cy="444499"/>
          </a:xfrm>
          <a:prstGeom prst="straightConnector1">
            <a:avLst/>
          </a:prstGeom>
          <a:ln w="635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4859412-AE62-42F5-BAF1-46C3B304145F}"/>
              </a:ext>
            </a:extLst>
          </p:cNvPr>
          <p:cNvSpPr/>
          <p:nvPr/>
        </p:nvSpPr>
        <p:spPr>
          <a:xfrm>
            <a:off x="0" y="6048262"/>
            <a:ext cx="12192000" cy="80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D844D-C5E9-49F2-8251-33C72D674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6048262"/>
            <a:ext cx="8335538" cy="80973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5A53824-E4FD-49D3-BDAD-0D44B903F921}"/>
              </a:ext>
            </a:extLst>
          </p:cNvPr>
          <p:cNvSpPr txBox="1"/>
          <p:nvPr/>
        </p:nvSpPr>
        <p:spPr>
          <a:xfrm>
            <a:off x="228600" y="626846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vladimirgeorgiev.com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04397B-E124-45A8-AB36-2720D3BE55CE}"/>
              </a:ext>
            </a:extLst>
          </p:cNvPr>
          <p:cNvSpPr/>
          <p:nvPr/>
        </p:nvSpPr>
        <p:spPr>
          <a:xfrm>
            <a:off x="818140" y="1051047"/>
            <a:ext cx="2826327" cy="187044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C84670B-6EB1-4456-9C63-018CED8C05B8}"/>
              </a:ext>
            </a:extLst>
          </p:cNvPr>
          <p:cNvSpPr/>
          <p:nvPr/>
        </p:nvSpPr>
        <p:spPr>
          <a:xfrm>
            <a:off x="5721061" y="2006272"/>
            <a:ext cx="2826327" cy="187044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562158-4AC9-4D5B-8B11-DC86687C21B9}"/>
              </a:ext>
            </a:extLst>
          </p:cNvPr>
          <p:cNvSpPr/>
          <p:nvPr/>
        </p:nvSpPr>
        <p:spPr>
          <a:xfrm>
            <a:off x="8461086" y="978272"/>
            <a:ext cx="2826327" cy="187044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738E92-B304-4549-84F4-C31E2574FEF7}"/>
              </a:ext>
            </a:extLst>
          </p:cNvPr>
          <p:cNvSpPr txBox="1"/>
          <p:nvPr/>
        </p:nvSpPr>
        <p:spPr>
          <a:xfrm>
            <a:off x="1470818" y="515448"/>
            <a:ext cx="1520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Basic Auth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F14021-3D68-40FD-81F5-BF34635B47F9}"/>
              </a:ext>
            </a:extLst>
          </p:cNvPr>
          <p:cNvSpPr txBox="1"/>
          <p:nvPr/>
        </p:nvSpPr>
        <p:spPr>
          <a:xfrm>
            <a:off x="9113764" y="395586"/>
            <a:ext cx="1520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Basic Auth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6421CC-8473-41EA-A689-3F14678E80BD}"/>
              </a:ext>
            </a:extLst>
          </p:cNvPr>
          <p:cNvSpPr txBox="1"/>
          <p:nvPr/>
        </p:nvSpPr>
        <p:spPr>
          <a:xfrm>
            <a:off x="6385614" y="1438227"/>
            <a:ext cx="1520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Basic Auth</a:t>
            </a:r>
          </a:p>
        </p:txBody>
      </p:sp>
    </p:spTree>
    <p:extLst>
      <p:ext uri="{BB962C8B-B14F-4D97-AF65-F5344CB8AC3E}">
        <p14:creationId xmlns:p14="http://schemas.microsoft.com/office/powerpoint/2010/main" val="64165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2" grpId="0" animBg="1"/>
      <p:bldP spid="26" grpId="0" animBg="1"/>
      <p:bldP spid="28" grpId="0" animBg="1"/>
      <p:bldP spid="12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CF9020-BC5D-48FA-93F1-F34FB296C8AD}"/>
              </a:ext>
            </a:extLst>
          </p:cNvPr>
          <p:cNvSpPr/>
          <p:nvPr/>
        </p:nvSpPr>
        <p:spPr>
          <a:xfrm>
            <a:off x="4908550" y="488951"/>
            <a:ext cx="2374900" cy="9906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Auth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92AFCF-B71D-4EAF-93B4-03E02B375CD9}"/>
              </a:ext>
            </a:extLst>
          </p:cNvPr>
          <p:cNvSpPr/>
          <p:nvPr/>
        </p:nvSpPr>
        <p:spPr>
          <a:xfrm>
            <a:off x="1041400" y="1403351"/>
            <a:ext cx="2222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Deployment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4C4B8-9E8A-494E-AC71-540B07135B41}"/>
              </a:ext>
            </a:extLst>
          </p:cNvPr>
          <p:cNvSpPr/>
          <p:nvPr/>
        </p:nvSpPr>
        <p:spPr>
          <a:xfrm>
            <a:off x="4064000" y="2381249"/>
            <a:ext cx="1682750" cy="109220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Customer 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70487-B0C6-406A-8D1F-B7CDE402D762}"/>
              </a:ext>
            </a:extLst>
          </p:cNvPr>
          <p:cNvSpPr/>
          <p:nvPr/>
        </p:nvSpPr>
        <p:spPr>
          <a:xfrm>
            <a:off x="6292850" y="4006848"/>
            <a:ext cx="1682750" cy="109220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Customer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3B871-56D1-44FC-ACBC-0BCB9CBFCC99}"/>
              </a:ext>
            </a:extLst>
          </p:cNvPr>
          <p:cNvSpPr/>
          <p:nvPr/>
        </p:nvSpPr>
        <p:spPr>
          <a:xfrm>
            <a:off x="6280150" y="2381249"/>
            <a:ext cx="1682750" cy="1092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Customer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A7445-590A-4A6C-AA59-45CFFA78691B}"/>
              </a:ext>
            </a:extLst>
          </p:cNvPr>
          <p:cNvSpPr/>
          <p:nvPr/>
        </p:nvSpPr>
        <p:spPr>
          <a:xfrm>
            <a:off x="4064000" y="3981448"/>
            <a:ext cx="1682750" cy="109220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Customer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222C79-FEB0-4DD4-BC1F-FBF9A0EB0FE7}"/>
              </a:ext>
            </a:extLst>
          </p:cNvPr>
          <p:cNvSpPr/>
          <p:nvPr/>
        </p:nvSpPr>
        <p:spPr>
          <a:xfrm>
            <a:off x="8763000" y="1403351"/>
            <a:ext cx="2222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Web 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94B91-1F96-4424-84E4-12355D837B1B}"/>
              </a:ext>
            </a:extLst>
          </p:cNvPr>
          <p:cNvSpPr/>
          <p:nvPr/>
        </p:nvSpPr>
        <p:spPr>
          <a:xfrm>
            <a:off x="8763000" y="4885299"/>
            <a:ext cx="28194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External Systems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FA4C4D-014C-451F-93B9-7E8DCA64F680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3263900" y="984252"/>
            <a:ext cx="1644650" cy="95884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20D2FB-188D-444E-BB9D-68FF48E6B270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flipH="1" flipV="1">
            <a:off x="7283450" y="984252"/>
            <a:ext cx="1479550" cy="95884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FCA48D-22D2-4C78-BE94-D2FD37FE456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874250" y="2482851"/>
            <a:ext cx="298450" cy="2402448"/>
          </a:xfrm>
          <a:prstGeom prst="straightConnector1">
            <a:avLst/>
          </a:prstGeom>
          <a:ln w="635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A194BD-FD9D-479D-A0FC-92F68789A58F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flipH="1" flipV="1">
            <a:off x="6096000" y="1479552"/>
            <a:ext cx="1025525" cy="90169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FEB3E6-99B0-4891-864E-BD8A3429FB4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283450" y="984252"/>
            <a:ext cx="1479550" cy="95884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E98FAD-0754-4537-84B0-7A8C867C6EF2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6096000" y="1479552"/>
            <a:ext cx="1025525" cy="90169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08FCB6-660A-4FB1-86BC-72CAB1AC7786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flipH="1">
            <a:off x="3263900" y="984252"/>
            <a:ext cx="1644650" cy="95884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516D59-4380-4479-8836-B4918801C462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7962900" y="2482851"/>
            <a:ext cx="1911350" cy="444499"/>
          </a:xfrm>
          <a:prstGeom prst="straightConnector1">
            <a:avLst/>
          </a:prstGeom>
          <a:ln w="6350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4859412-AE62-42F5-BAF1-46C3B304145F}"/>
              </a:ext>
            </a:extLst>
          </p:cNvPr>
          <p:cNvSpPr/>
          <p:nvPr/>
        </p:nvSpPr>
        <p:spPr>
          <a:xfrm>
            <a:off x="0" y="6048262"/>
            <a:ext cx="12192000" cy="80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D844D-C5E9-49F2-8251-33C72D674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6048262"/>
            <a:ext cx="8335538" cy="80973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5A53824-E4FD-49D3-BDAD-0D44B903F921}"/>
              </a:ext>
            </a:extLst>
          </p:cNvPr>
          <p:cNvSpPr txBox="1"/>
          <p:nvPr/>
        </p:nvSpPr>
        <p:spPr>
          <a:xfrm>
            <a:off x="228600" y="626846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vladimirgeorgiev.com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2F179B-E830-4149-8F44-92E42D56515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4905375" y="1479552"/>
            <a:ext cx="1190625" cy="90169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2FE88F-FA17-4588-9A4B-33CD3914CAF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4905375" y="1479552"/>
            <a:ext cx="1190625" cy="90169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141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8A82-946D-4D22-B554-A3885583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 have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ECB93-9068-44A2-B414-84CAA90A2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Understand business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 patient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But I want new technologies…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Business will ask for 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8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his hand up&#10;&#10;Description generated with high confidence">
            <a:extLst>
              <a:ext uri="{FF2B5EF4-FFF2-40B4-BE49-F238E27FC236}">
                <a16:creationId xmlns:a16="http://schemas.microsoft.com/office/drawing/2014/main" id="{E65E2946-F898-44A1-AD5A-616F035B4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9"/>
          <a:stretch/>
        </p:blipFill>
        <p:spPr>
          <a:xfrm>
            <a:off x="0" y="0"/>
            <a:ext cx="12192000" cy="60547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7A3A00-BA48-416E-8618-E6D1FC3E4804}"/>
              </a:ext>
            </a:extLst>
          </p:cNvPr>
          <p:cNvSpPr/>
          <p:nvPr/>
        </p:nvSpPr>
        <p:spPr>
          <a:xfrm>
            <a:off x="0" y="2515330"/>
            <a:ext cx="12192000" cy="11748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204789-74FF-4192-BBF8-51CFA462B375}"/>
              </a:ext>
            </a:extLst>
          </p:cNvPr>
          <p:cNvSpPr txBox="1">
            <a:spLocks/>
          </p:cNvSpPr>
          <p:nvPr/>
        </p:nvSpPr>
        <p:spPr>
          <a:xfrm>
            <a:off x="838200" y="24399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ASP.NET Core 3.0 Features</a:t>
            </a:r>
          </a:p>
        </p:txBody>
      </p:sp>
    </p:spTree>
    <p:extLst>
      <p:ext uri="{BB962C8B-B14F-4D97-AF65-F5344CB8AC3E}">
        <p14:creationId xmlns:p14="http://schemas.microsoft.com/office/powerpoint/2010/main" val="173584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3017-070B-471C-9A4E-5798FDAD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Applications now have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executables</a:t>
            </a:r>
            <a:r>
              <a:rPr lang="en-US" dirty="0"/>
              <a:t> by default</a:t>
            </a:r>
          </a:p>
        </p:txBody>
      </p:sp>
    </p:spTree>
    <p:extLst>
      <p:ext uri="{BB962C8B-B14F-4D97-AF65-F5344CB8AC3E}">
        <p14:creationId xmlns:p14="http://schemas.microsoft.com/office/powerpoint/2010/main" val="1904669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9834EC-7AF3-491C-8A06-AF18DEF4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56" y="0"/>
            <a:ext cx="5797688" cy="59553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14C406-B00F-4B62-B9E9-713E8530B924}"/>
              </a:ext>
            </a:extLst>
          </p:cNvPr>
          <p:cNvSpPr/>
          <p:nvPr/>
        </p:nvSpPr>
        <p:spPr>
          <a:xfrm>
            <a:off x="2895600" y="0"/>
            <a:ext cx="6099244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D69BC-3F79-4159-B405-E5444DFFCD56}"/>
              </a:ext>
            </a:extLst>
          </p:cNvPr>
          <p:cNvSpPr txBox="1"/>
          <p:nvPr/>
        </p:nvSpPr>
        <p:spPr>
          <a:xfrm>
            <a:off x="3552756" y="0"/>
            <a:ext cx="30639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 Dependent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110306-5CBA-455C-A82F-23D9AFB1783B}"/>
              </a:ext>
            </a:extLst>
          </p:cNvPr>
          <p:cNvSpPr txBox="1"/>
          <p:nvPr/>
        </p:nvSpPr>
        <p:spPr>
          <a:xfrm>
            <a:off x="6854756" y="6350"/>
            <a:ext cx="30639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Self-Contained</a:t>
            </a:r>
          </a:p>
        </p:txBody>
      </p:sp>
    </p:spTree>
    <p:extLst>
      <p:ext uri="{BB962C8B-B14F-4D97-AF65-F5344CB8AC3E}">
        <p14:creationId xmlns:p14="http://schemas.microsoft.com/office/powerpoint/2010/main" val="389278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E91B-2EAF-480A-9BA9-B030FFF3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dotnet build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dirty="0"/>
              <a:t>now copies dependencies</a:t>
            </a:r>
          </a:p>
        </p:txBody>
      </p:sp>
    </p:spTree>
    <p:extLst>
      <p:ext uri="{BB962C8B-B14F-4D97-AF65-F5344CB8AC3E}">
        <p14:creationId xmlns:p14="http://schemas.microsoft.com/office/powerpoint/2010/main" val="266637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6E52-C6CB-42B1-85DA-C822A962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Json</a:t>
            </a:r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8783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EE4294-8AA1-49C2-BA8F-ADB8362A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Благодарим за подкрепата!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9FE159-38DA-431C-8F35-7403AB614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74" y="1882399"/>
            <a:ext cx="3093201" cy="309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20E9C-0A07-4BBC-8663-E6B916483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741" y="2960615"/>
            <a:ext cx="3972487" cy="16096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F21152-1D58-4E4C-A2C4-138A9E6515C8}"/>
              </a:ext>
            </a:extLst>
          </p:cNvPr>
          <p:cNvSpPr/>
          <p:nvPr/>
        </p:nvSpPr>
        <p:spPr>
          <a:xfrm>
            <a:off x="0" y="6048262"/>
            <a:ext cx="12192000" cy="80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B8FE19B2-2AAC-47B1-AD14-109188325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6048262"/>
            <a:ext cx="8335538" cy="809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0E54F-7E11-488A-9D73-E3FCB99CEFD0}"/>
              </a:ext>
            </a:extLst>
          </p:cNvPr>
          <p:cNvSpPr txBox="1"/>
          <p:nvPr/>
        </p:nvSpPr>
        <p:spPr>
          <a:xfrm>
            <a:off x="228600" y="626846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vladimirgeorgiev.com</a:t>
            </a:r>
          </a:p>
        </p:txBody>
      </p:sp>
    </p:spTree>
    <p:extLst>
      <p:ext uri="{BB962C8B-B14F-4D97-AF65-F5344CB8AC3E}">
        <p14:creationId xmlns:p14="http://schemas.microsoft.com/office/powerpoint/2010/main" val="312716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6E52-C6CB-42B1-85DA-C822A962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Json</a:t>
            </a:r>
            <a:r>
              <a:rPr lang="en-US" dirty="0"/>
              <a:t>.NET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76C0EA-08D1-4358-BF9D-AC62F1C4C509}"/>
              </a:ext>
            </a:extLst>
          </p:cNvPr>
          <p:cNvCxnSpPr>
            <a:cxnSpLocks/>
          </p:cNvCxnSpPr>
          <p:nvPr/>
        </p:nvCxnSpPr>
        <p:spPr>
          <a:xfrm flipV="1">
            <a:off x="4572000" y="2766218"/>
            <a:ext cx="2832100" cy="145018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EB7BA4-EB86-4EE5-8D56-B1DC9F1A88FB}"/>
              </a:ext>
            </a:extLst>
          </p:cNvPr>
          <p:cNvCxnSpPr>
            <a:cxnSpLocks/>
          </p:cNvCxnSpPr>
          <p:nvPr/>
        </p:nvCxnSpPr>
        <p:spPr>
          <a:xfrm>
            <a:off x="4572000" y="2766218"/>
            <a:ext cx="2832100" cy="145018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365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CBCE-3354-43BF-8EF5-B7BFC64F4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7601"/>
            <a:ext cx="10515600" cy="2059780"/>
          </a:xfrm>
        </p:spPr>
        <p:txBody>
          <a:bodyPr/>
          <a:lstStyle/>
          <a:p>
            <a:pPr algn="ctr"/>
            <a:r>
              <a:rPr lang="en-US" b="1" dirty="0"/>
              <a:t>Fast in-box JSON Reader</a:t>
            </a:r>
            <a:br>
              <a:rPr lang="en-US" b="1" dirty="0"/>
            </a:br>
            <a:br>
              <a:rPr lang="en-US" b="1" dirty="0"/>
            </a:b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Utf8JsonReader</a:t>
            </a:r>
          </a:p>
        </p:txBody>
      </p:sp>
    </p:spTree>
    <p:extLst>
      <p:ext uri="{BB962C8B-B14F-4D97-AF65-F5344CB8AC3E}">
        <p14:creationId xmlns:p14="http://schemas.microsoft.com/office/powerpoint/2010/main" val="126929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4C6D-8976-4967-9AF3-6758A808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313"/>
            <a:ext cx="10515600" cy="234537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Utf8JsonReader</a:t>
            </a: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480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1D88-98D7-4CCE-845A-2ABDF275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Assembly Metadata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C4DEB-6AE2-48AE-8ACB-BE17ADE6A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MetadataLoadContext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in .NET Core 3.0</a:t>
            </a:r>
          </a:p>
          <a:p>
            <a:pPr marL="457200" lvl="1" indent="0">
              <a:buNone/>
            </a:pPr>
            <a:r>
              <a:rPr lang="en-US" dirty="0"/>
              <a:t>Same as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ReflectionOnlyLoad</a:t>
            </a:r>
            <a:r>
              <a:rPr lang="en-US" dirty="0"/>
              <a:t> from .NET Framework</a:t>
            </a:r>
          </a:p>
          <a:p>
            <a:pPr marL="457200" lvl="1" indent="0">
              <a:buNone/>
            </a:pPr>
            <a:r>
              <a:rPr lang="en-US" dirty="0"/>
              <a:t>Reading assembly metadata without affecting the caller’s application domain</a:t>
            </a:r>
          </a:p>
          <a:p>
            <a:pPr marL="0" indent="0">
              <a:buNone/>
            </a:pPr>
            <a:r>
              <a:rPr lang="en-US" dirty="0"/>
              <a:t>Available in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System.Reflection.MetadataLoadContext</a:t>
            </a:r>
          </a:p>
          <a:p>
            <a:pPr marL="0" indent="0">
              <a:buNone/>
            </a:pPr>
            <a:r>
              <a:rPr lang="en-US" dirty="0"/>
              <a:t>Loaded into the reflection-only context</a:t>
            </a:r>
          </a:p>
        </p:txBody>
      </p:sp>
    </p:spTree>
    <p:extLst>
      <p:ext uri="{BB962C8B-B14F-4D97-AF65-F5344CB8AC3E}">
        <p14:creationId xmlns:p14="http://schemas.microsoft.com/office/powerpoint/2010/main" val="3203137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AE64-375C-4422-9ECA-0CF68B85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Assembly Metadata Reading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919B69-5F5C-4164-9BC0-A99D85DA6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90688"/>
            <a:ext cx="10515600" cy="4154984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var paths = new string[] { @"C:\myapp\app.dll" };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var resolver = new PathAssemblyResolver(paths);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using (var 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lc = new MetadataLoadContext(resolver))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Assembly a = lc.LoadFromAssemblyName("app");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Type myInterface = a.GetType("App.IReconnectApplication");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foreach (Type t in a.GetTypes())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    if (t.IsClass &amp;&amp; myInterface.IsAssignableFrom(t))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Console.WriteLine($"Class {t.FullName}");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071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AE64-375C-4422-9ECA-0CF68B85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Assembly Metadata Reading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919B69-5F5C-4164-9BC0-A99D85DA6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90688"/>
            <a:ext cx="10515600" cy="4154984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var paths = new string[] { @"C:\myapp\app.dll" };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var resolver = new PathAssemblyResolver(paths);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using (var lc = new MetadataLoadContext(resolver))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Assembly a = lc.LoadFromAssemblyName("app");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Type myInterface = a.GetType("App.IReconnectApplication");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foreach (Type t in a.GetTypes())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    if (t.IsClass &amp;&amp; myInterface.IsAssignableFrom(t))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Console.WriteLine($"Class {t.FullName}");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6208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AE64-375C-4422-9ECA-0CF68B85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Assembly Metadata Reading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919B69-5F5C-4164-9BC0-A99D85DA6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90688"/>
            <a:ext cx="10515600" cy="4154984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var paths = new string[] { @"C:\myapp\app.dll" };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var resolver = new PathAssemblyResolver(paths);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using (var lc = new MetadataLoadContext(resolver))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Assembly a = lc.LoadFromAssemblyName("app");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Type myInterface = a.GetType("App.IReconnectApplication");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foreach (Type t in a.GetTypes())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    if (t.IsClass &amp;&amp; myInterface.IsAssignableFrom(t))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Console.WriteLine($"Class {t.FullName}");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046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AE64-375C-4422-9ECA-0CF68B85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Assembly Metadata Reading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919B69-5F5C-4164-9BC0-A99D85DA6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90688"/>
            <a:ext cx="10515600" cy="4154984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var paths = new string[] { @"C:\myapp\app.dll" };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var resolver = new PathAssemblyResolver(paths);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using (var lc = new MetadataLoadContext(resolver))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Assembly a = lc.LoadFromAssemblyName("app");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Type myInterface = a.GetType("App.IReconnectApplication");</a:t>
            </a:r>
          </a:p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foreach (Type t in a.GetTypes())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    if (t.IsClass &amp;&amp; myInterface.IsAssignableFrom(t))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Console.WriteLine($"Class {t.FullName}");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0658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AE64-375C-4422-9ECA-0CF68B85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Assembly Metadata Reading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919B69-5F5C-4164-9BC0-A99D85DA6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90688"/>
            <a:ext cx="10515600" cy="4154984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var paths = new string[] { @"C:\myapp\app.dll" };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var resolver = new PathAssemblyResolver(paths);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using (var lc = new MetadataLoadContext(resolver))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Assembly a = lc.LoadFromAssemblyName("app");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Type myInterface = a.GetType("App.IReconnectApplication");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foreach (Type t in a.GetTypes())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    if (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t.IsClass &amp;&amp; myInterface.IsAssignableFrom(t)</a:t>
            </a:r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Console.WriteLine($"Class {t.FullName}");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4144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6825-6433-45B3-BABA-0B89335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Tiered Compilation – How JIT works?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F76F79-81CA-418D-9662-4C498C55EB9C}"/>
              </a:ext>
            </a:extLst>
          </p:cNvPr>
          <p:cNvSpPr/>
          <p:nvPr/>
        </p:nvSpPr>
        <p:spPr>
          <a:xfrm>
            <a:off x="1080655" y="2090054"/>
            <a:ext cx="2185059" cy="938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 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FC2CC-F9F8-4C1B-AD54-DBE77F4C6C29}"/>
              </a:ext>
            </a:extLst>
          </p:cNvPr>
          <p:cNvSpPr/>
          <p:nvPr/>
        </p:nvSpPr>
        <p:spPr>
          <a:xfrm>
            <a:off x="4665024" y="2090053"/>
            <a:ext cx="868877" cy="938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7FC76-1975-4F32-BFA4-049976A53143}"/>
              </a:ext>
            </a:extLst>
          </p:cNvPr>
          <p:cNvSpPr/>
          <p:nvPr/>
        </p:nvSpPr>
        <p:spPr>
          <a:xfrm>
            <a:off x="1080654" y="4399799"/>
            <a:ext cx="2185059" cy="938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 Start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78C57C-40CC-4CCD-86EC-BF0104F8076D}"/>
              </a:ext>
            </a:extLst>
          </p:cNvPr>
          <p:cNvSpPr/>
          <p:nvPr/>
        </p:nvSpPr>
        <p:spPr>
          <a:xfrm>
            <a:off x="4665023" y="4419156"/>
            <a:ext cx="2602676" cy="938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4A2A15-C53A-4A56-92B9-81E46712E26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65714" y="2559129"/>
            <a:ext cx="1399310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39A2B-4DAE-4B6C-B6AD-491051397E8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265713" y="4868875"/>
            <a:ext cx="1399310" cy="1935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978564E-2B43-4938-B58B-E6A8DE2436D6}"/>
              </a:ext>
            </a:extLst>
          </p:cNvPr>
          <p:cNvSpPr txBox="1"/>
          <p:nvPr/>
        </p:nvSpPr>
        <p:spPr>
          <a:xfrm>
            <a:off x="8159337" y="2051296"/>
            <a:ext cx="3525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Fast Application Loading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Low application performance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FC20D-2225-4FD9-8D8A-A71AE738319C}"/>
              </a:ext>
            </a:extLst>
          </p:cNvPr>
          <p:cNvSpPr txBox="1"/>
          <p:nvPr/>
        </p:nvSpPr>
        <p:spPr>
          <a:xfrm>
            <a:off x="8159337" y="4361043"/>
            <a:ext cx="3525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Slow application loading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High application performance</a:t>
            </a:r>
          </a:p>
        </p:txBody>
      </p:sp>
      <p:pic>
        <p:nvPicPr>
          <p:cNvPr id="18" name="Picture 17" descr="A close up of a fan&#10;&#10;Description generated with high confidence">
            <a:extLst>
              <a:ext uri="{FF2B5EF4-FFF2-40B4-BE49-F238E27FC236}">
                <a16:creationId xmlns:a16="http://schemas.microsoft.com/office/drawing/2014/main" id="{9FB9CA46-29B3-4307-86F8-6998ABD3A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01" y="2007990"/>
            <a:ext cx="464736" cy="464736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33BA18BE-4DF9-4F55-BC14-CAEF2A04B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01" y="2645529"/>
            <a:ext cx="464736" cy="464736"/>
          </a:xfrm>
          <a:prstGeom prst="rect">
            <a:avLst/>
          </a:prstGeom>
        </p:spPr>
      </p:pic>
      <p:pic>
        <p:nvPicPr>
          <p:cNvPr id="21" name="Picture 20" descr="A close up of a fan&#10;&#10;Description generated with high confidence">
            <a:extLst>
              <a:ext uri="{FF2B5EF4-FFF2-40B4-BE49-F238E27FC236}">
                <a16:creationId xmlns:a16="http://schemas.microsoft.com/office/drawing/2014/main" id="{78534E9C-7280-45B0-9761-55E074C45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01" y="4949034"/>
            <a:ext cx="464736" cy="464736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high confidence">
            <a:extLst>
              <a:ext uri="{FF2B5EF4-FFF2-40B4-BE49-F238E27FC236}">
                <a16:creationId xmlns:a16="http://schemas.microsoft.com/office/drawing/2014/main" id="{B27BF31B-1F8D-47D4-AECB-5524B6D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01" y="4323979"/>
            <a:ext cx="464736" cy="4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3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91A712D9-F8AC-4885-BBDA-F001EF3A0C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6" t="29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0BA0BF-F23D-4B6E-9E50-377F0675E397}"/>
              </a:ext>
            </a:extLst>
          </p:cNvPr>
          <p:cNvSpPr/>
          <p:nvPr/>
        </p:nvSpPr>
        <p:spPr>
          <a:xfrm>
            <a:off x="0" y="6048262"/>
            <a:ext cx="12192000" cy="80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715D0C51-9386-46A7-90FC-F5FB85981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6048262"/>
            <a:ext cx="8335538" cy="809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04CAB1-04AE-420D-99D8-26C3706FA3B9}"/>
              </a:ext>
            </a:extLst>
          </p:cNvPr>
          <p:cNvSpPr txBox="1"/>
          <p:nvPr/>
        </p:nvSpPr>
        <p:spPr>
          <a:xfrm>
            <a:off x="228600" y="626846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vladimirgeorgiev.com</a:t>
            </a:r>
          </a:p>
        </p:txBody>
      </p:sp>
    </p:spTree>
    <p:extLst>
      <p:ext uri="{BB962C8B-B14F-4D97-AF65-F5344CB8AC3E}">
        <p14:creationId xmlns:p14="http://schemas.microsoft.com/office/powerpoint/2010/main" val="14439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6825-6433-45B3-BABA-0B893357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Tiered Compilation – How Tiered uses JIT?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F76F79-81CA-418D-9662-4C498C55EB9C}"/>
              </a:ext>
            </a:extLst>
          </p:cNvPr>
          <p:cNvSpPr/>
          <p:nvPr/>
        </p:nvSpPr>
        <p:spPr>
          <a:xfrm>
            <a:off x="1793176" y="2553198"/>
            <a:ext cx="2185059" cy="938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 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FC2CC-F9F8-4C1B-AD54-DBE77F4C6C29}"/>
              </a:ext>
            </a:extLst>
          </p:cNvPr>
          <p:cNvSpPr/>
          <p:nvPr/>
        </p:nvSpPr>
        <p:spPr>
          <a:xfrm>
            <a:off x="5377545" y="2553197"/>
            <a:ext cx="868877" cy="938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78C57C-40CC-4CCD-86EC-BF0104F8076D}"/>
              </a:ext>
            </a:extLst>
          </p:cNvPr>
          <p:cNvSpPr/>
          <p:nvPr/>
        </p:nvSpPr>
        <p:spPr>
          <a:xfrm>
            <a:off x="7645732" y="2553197"/>
            <a:ext cx="2602676" cy="938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4A2A15-C53A-4A56-92B9-81E46712E26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978235" y="3022273"/>
            <a:ext cx="1399310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439A2B-4DAE-4B6C-B6AD-491051397E8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246422" y="3002916"/>
            <a:ext cx="1399310" cy="1935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5B913E-905D-4D1B-8821-7911B3BF9028}"/>
              </a:ext>
            </a:extLst>
          </p:cNvPr>
          <p:cNvSpPr txBox="1"/>
          <p:nvPr/>
        </p:nvSpPr>
        <p:spPr>
          <a:xfrm>
            <a:off x="4689258" y="4353857"/>
            <a:ext cx="3525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Fast application loading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High application performance</a:t>
            </a:r>
          </a:p>
        </p:txBody>
      </p:sp>
      <p:pic>
        <p:nvPicPr>
          <p:cNvPr id="13" name="Picture 12" descr="A close up of a fan&#10;&#10;Description generated with high confidence">
            <a:extLst>
              <a:ext uri="{FF2B5EF4-FFF2-40B4-BE49-F238E27FC236}">
                <a16:creationId xmlns:a16="http://schemas.microsoft.com/office/drawing/2014/main" id="{F6B164D8-A5D5-4688-A033-DB5738A98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51" y="4311075"/>
            <a:ext cx="464736" cy="464736"/>
          </a:xfrm>
          <a:prstGeom prst="rect">
            <a:avLst/>
          </a:prstGeom>
        </p:spPr>
      </p:pic>
      <p:pic>
        <p:nvPicPr>
          <p:cNvPr id="14" name="Picture 13" descr="A close up of a fan&#10;&#10;Description generated with high confidence">
            <a:extLst>
              <a:ext uri="{FF2B5EF4-FFF2-40B4-BE49-F238E27FC236}">
                <a16:creationId xmlns:a16="http://schemas.microsoft.com/office/drawing/2014/main" id="{80CA9C48-3414-4CA2-A5F6-7F0507C7E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51" y="4925715"/>
            <a:ext cx="464736" cy="4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99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35D0-A8EC-479D-8CE1-452832DF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Tiered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3D25A-2EC1-4DCC-96D1-56E5B2A23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MSBuild property to the default property group in project 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 in configProperties to the </a:t>
            </a:r>
            <a:r>
              <a:rPr lang="en-US" dirty="0">
                <a:latin typeface="Consolas" panose="020B0609020204030204" pitchFamily="49" charset="0"/>
              </a:rPr>
              <a:t>runtimeconfig.json</a:t>
            </a:r>
            <a:r>
              <a:rPr lang="en-US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32843B-713E-46C8-B917-DC5822F0D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680849"/>
            <a:ext cx="10515600" cy="400110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&lt;TieredCompilation&gt;true&lt;/TieredCompilation&gt;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547090-3442-4ECD-BEBC-6446617F4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709551"/>
            <a:ext cx="10515600" cy="400110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"System.Runtime.TieredCompilation": true</a:t>
            </a:r>
          </a:p>
        </p:txBody>
      </p:sp>
    </p:spTree>
    <p:extLst>
      <p:ext uri="{BB962C8B-B14F-4D97-AF65-F5344CB8AC3E}">
        <p14:creationId xmlns:p14="http://schemas.microsoft.com/office/powerpoint/2010/main" val="1355199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8E42-21BE-4B82-9F9A-47F8E7B2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and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0684-37F7-4D51-82E5-26B9D0A2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Cryptography</a:t>
            </a:r>
          </a:p>
          <a:p>
            <a:pPr marL="457200" lvl="1" indent="0">
              <a:buNone/>
            </a:pPr>
            <a:r>
              <a:rPr lang="en-US" dirty="0"/>
              <a:t>AES-GCM</a:t>
            </a:r>
          </a:p>
          <a:p>
            <a:pPr marL="457200" lvl="1" indent="0">
              <a:buNone/>
            </a:pPr>
            <a:r>
              <a:rPr lang="en-US" dirty="0"/>
              <a:t>AES-CCM</a:t>
            </a:r>
          </a:p>
          <a:p>
            <a:pPr marL="457200" lvl="1" indent="0">
              <a:buNone/>
            </a:pPr>
            <a:r>
              <a:rPr lang="en-US" dirty="0"/>
              <a:t>Import/Export of asymmetric public and private keys from standard formats</a:t>
            </a:r>
          </a:p>
          <a:p>
            <a:pPr marL="914400" lvl="2" indent="0">
              <a:buNone/>
            </a:pPr>
            <a:r>
              <a:rPr lang="en-US" dirty="0"/>
              <a:t>No more need of X.509 certificate</a:t>
            </a:r>
          </a:p>
          <a:p>
            <a:pPr marL="0" indent="0">
              <a:buNone/>
            </a:pPr>
            <a:r>
              <a:rPr lang="en-US" dirty="0"/>
              <a:t>IoT</a:t>
            </a:r>
          </a:p>
          <a:p>
            <a:pPr marL="457200" lvl="1" indent="0">
              <a:buNone/>
            </a:pPr>
            <a:r>
              <a:rPr lang="en-US" dirty="0"/>
              <a:t>Serial Port APIs support on Linux</a:t>
            </a:r>
          </a:p>
          <a:p>
            <a:pPr marL="457200" lvl="1" indent="0">
              <a:buNone/>
            </a:pPr>
            <a:r>
              <a:rPr lang="en-US" dirty="0"/>
              <a:t>GPIO, PWM, SPI and I2C APIs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TLS 1.3 and OpenSSL 1.1.1 on Linux</a:t>
            </a:r>
          </a:p>
          <a:p>
            <a:pPr marL="0" indent="0">
              <a:buNone/>
            </a:pPr>
            <a:r>
              <a:rPr lang="en-US" dirty="0"/>
              <a:t>And many more…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1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FDDE-0EA5-4DF8-AD92-9AC33AE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AES-GCM &amp; AES-CCM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BFF28-9CD5-4A87-9798-4705C4E3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Namespace: </a:t>
            </a:r>
            <a:r>
              <a:rPr lang="en-US" dirty="0">
                <a:latin typeface="Consolas" panose="020B0609020204030204" pitchFamily="49" charset="0"/>
              </a:rPr>
              <a:t>System.Security.Cryptography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835726-9572-4677-9E6E-39C37816D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680849"/>
            <a:ext cx="10515600" cy="1200329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using (AesGcm aesGcm = new AesGcm(key))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aesGcm.Encrypt(nonce, dataToEncrypt, ciphertext, tag, associatedData);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770E06-BF1F-4E12-B0D7-C2BD484A9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88917"/>
            <a:ext cx="10515600" cy="1200329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using (AesGcm aesGcm = new AesGcm(key))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aesGcm.Decrypt(nonce, ciphertext, tag, decryptedData, associatedData);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992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C446-6B70-4426-B84B-A0B4DB37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Import/Export Asymmetric Keys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263F9-5304-48B3-AAB6-B393004B6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47" y="2419597"/>
            <a:ext cx="11819906" cy="2585323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using (RSA rsa = RSA.Create())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byte[] keyBytes = File.ReadAllBytes(args[0]);</a:t>
            </a:r>
          </a:p>
          <a:p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rsa.ImportRSAPrivateKey(keyBytes, out int bytesRead);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Console.WriteLine($"Read {bytesRead} bytes, {keyBytes.Length-bytesRead} extra byte(s)");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RSAParameters rsaParameters = rsa.ExportParameters(true);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   Console.WriteLine(BitConverter.ToString(rsaParameters.D));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9904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C75B-54DF-4707-A996-202560CB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Future of 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E1D4-79F5-48D6-8A88-2D261E88E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High performance</a:t>
            </a:r>
          </a:p>
          <a:p>
            <a:pPr marL="0" indent="0" algn="ctr">
              <a:buNone/>
            </a:pPr>
            <a:r>
              <a:rPr lang="en-US" dirty="0"/>
              <a:t>High quality</a:t>
            </a:r>
          </a:p>
          <a:p>
            <a:pPr marL="0" indent="0" algn="ctr">
              <a:buNone/>
            </a:pPr>
            <a:r>
              <a:rPr lang="en-US" dirty="0"/>
              <a:t>High developer productivity</a:t>
            </a:r>
          </a:p>
          <a:p>
            <a:pPr marL="0" indent="0" algn="ctr">
              <a:buNone/>
            </a:pPr>
            <a:r>
              <a:rPr lang="en-US" dirty="0"/>
              <a:t>Multi-platform support</a:t>
            </a:r>
          </a:p>
          <a:p>
            <a:pPr marL="0" indent="0" algn="ctr">
              <a:buNone/>
            </a:pPr>
            <a:r>
              <a:rPr lang="en-US" dirty="0"/>
              <a:t>Multi-language support</a:t>
            </a:r>
          </a:p>
          <a:p>
            <a:pPr marL="0" indent="0" algn="ctr">
              <a:buNone/>
            </a:pPr>
            <a:r>
              <a:rPr lang="en-US" dirty="0"/>
              <a:t>Easy deployment</a:t>
            </a:r>
          </a:p>
          <a:p>
            <a:pPr marL="0" indent="0" algn="ctr">
              <a:buNone/>
            </a:pPr>
            <a:r>
              <a:rPr lang="en-US" dirty="0"/>
              <a:t>Minimize chance of errors</a:t>
            </a:r>
          </a:p>
        </p:txBody>
      </p:sp>
    </p:spTree>
    <p:extLst>
      <p:ext uri="{BB962C8B-B14F-4D97-AF65-F5344CB8AC3E}">
        <p14:creationId xmlns:p14="http://schemas.microsoft.com/office/powerpoint/2010/main" val="7159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82980F-6091-4058-AB2F-F5BF43D47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761"/>
            <a:ext cx="12212663" cy="53023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24F502-9788-4551-9E25-A4BBB3A36F86}"/>
              </a:ext>
            </a:extLst>
          </p:cNvPr>
          <p:cNvSpPr txBox="1"/>
          <p:nvPr/>
        </p:nvSpPr>
        <p:spPr>
          <a:xfrm>
            <a:off x="534390" y="2560793"/>
            <a:ext cx="4001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Vladimir Georgiev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20787A-64E1-4B21-80F7-95DF54955110}"/>
              </a:ext>
            </a:extLst>
          </p:cNvPr>
          <p:cNvSpPr txBox="1"/>
          <p:nvPr/>
        </p:nvSpPr>
        <p:spPr>
          <a:xfrm>
            <a:off x="534390" y="3276389"/>
            <a:ext cx="4001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vladimirgeorgiev.com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60F3F-D8AC-46A4-88B0-87B0DFAAC5A4}"/>
              </a:ext>
            </a:extLst>
          </p:cNvPr>
          <p:cNvSpPr txBox="1"/>
          <p:nvPr/>
        </p:nvSpPr>
        <p:spPr>
          <a:xfrm rot="20556975">
            <a:off x="10672393" y="1947185"/>
            <a:ext cx="90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FDFD05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BB318D-4551-4680-89EC-D00B52A580CB}"/>
              </a:ext>
            </a:extLst>
          </p:cNvPr>
          <p:cNvSpPr txBox="1"/>
          <p:nvPr/>
        </p:nvSpPr>
        <p:spPr>
          <a:xfrm>
            <a:off x="10895381" y="3676499"/>
            <a:ext cx="90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FDFD05"/>
                </a:solidFill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F410A3-B564-464E-B475-A8912AA9827E}"/>
              </a:ext>
            </a:extLst>
          </p:cNvPr>
          <p:cNvSpPr txBox="1"/>
          <p:nvPr/>
        </p:nvSpPr>
        <p:spPr>
          <a:xfrm rot="421711">
            <a:off x="10046947" y="4890483"/>
            <a:ext cx="90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FDFD05"/>
                </a:solidFill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6BE595-2DB2-44D0-BE4D-4DAECDB6D425}"/>
              </a:ext>
            </a:extLst>
          </p:cNvPr>
          <p:cNvSpPr txBox="1"/>
          <p:nvPr/>
        </p:nvSpPr>
        <p:spPr>
          <a:xfrm rot="21086005">
            <a:off x="8198421" y="4764641"/>
            <a:ext cx="906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FDFD0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716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46D55AC5-4E67-4D92-BF79-D3A1E063B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7F22DE-7976-4B60-9B8A-C181303AEC58}"/>
              </a:ext>
            </a:extLst>
          </p:cNvPr>
          <p:cNvSpPr/>
          <p:nvPr/>
        </p:nvSpPr>
        <p:spPr>
          <a:xfrm>
            <a:off x="0" y="6048262"/>
            <a:ext cx="12192000" cy="80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7C3411AD-A79D-4A52-9089-076BA42F2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6048262"/>
            <a:ext cx="8335538" cy="809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A9374D-10C4-4629-92D1-6C5A2D064E6A}"/>
              </a:ext>
            </a:extLst>
          </p:cNvPr>
          <p:cNvSpPr txBox="1"/>
          <p:nvPr/>
        </p:nvSpPr>
        <p:spPr>
          <a:xfrm>
            <a:off x="228600" y="626846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vladimirgeorgiev.com</a:t>
            </a:r>
          </a:p>
        </p:txBody>
      </p:sp>
    </p:spTree>
    <p:extLst>
      <p:ext uri="{BB962C8B-B14F-4D97-AF65-F5344CB8AC3E}">
        <p14:creationId xmlns:p14="http://schemas.microsoft.com/office/powerpoint/2010/main" val="181255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33271879-D834-46F4-AF8C-E62DF7EA2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6" t="291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15BE0-CDD3-4680-8B47-AA54CFB13911}"/>
              </a:ext>
            </a:extLst>
          </p:cNvPr>
          <p:cNvSpPr/>
          <p:nvPr/>
        </p:nvSpPr>
        <p:spPr>
          <a:xfrm>
            <a:off x="0" y="6048262"/>
            <a:ext cx="12192000" cy="80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DD436-86C7-4797-B194-02DAD5D72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6048262"/>
            <a:ext cx="8335538" cy="809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BB6E15-BBE2-4C74-B9C8-FF87C9177CCD}"/>
              </a:ext>
            </a:extLst>
          </p:cNvPr>
          <p:cNvSpPr txBox="1"/>
          <p:nvPr/>
        </p:nvSpPr>
        <p:spPr>
          <a:xfrm>
            <a:off x="228600" y="626846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vladimirgeorgiev.com</a:t>
            </a:r>
          </a:p>
        </p:txBody>
      </p:sp>
    </p:spTree>
    <p:extLst>
      <p:ext uri="{BB962C8B-B14F-4D97-AF65-F5344CB8AC3E}">
        <p14:creationId xmlns:p14="http://schemas.microsoft.com/office/powerpoint/2010/main" val="4239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7B9FC428-3BF5-41F6-BF7C-D6673CD21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t="1078" r="7439" b="15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C9B63F-9287-477F-841B-D7145CEF80FA}"/>
              </a:ext>
            </a:extLst>
          </p:cNvPr>
          <p:cNvSpPr/>
          <p:nvPr/>
        </p:nvSpPr>
        <p:spPr>
          <a:xfrm>
            <a:off x="0" y="6048262"/>
            <a:ext cx="12192000" cy="80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3F376169-F14C-46C7-864A-7424F7AFE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6048262"/>
            <a:ext cx="8335538" cy="809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AD6C4D-4391-4293-9E59-2A02B7899CB6}"/>
              </a:ext>
            </a:extLst>
          </p:cNvPr>
          <p:cNvSpPr txBox="1"/>
          <p:nvPr/>
        </p:nvSpPr>
        <p:spPr>
          <a:xfrm>
            <a:off x="228600" y="626846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vladimirgeorgiev.com</a:t>
            </a:r>
          </a:p>
        </p:txBody>
      </p:sp>
    </p:spTree>
    <p:extLst>
      <p:ext uri="{BB962C8B-B14F-4D97-AF65-F5344CB8AC3E}">
        <p14:creationId xmlns:p14="http://schemas.microsoft.com/office/powerpoint/2010/main" val="38605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by lying on a bed&#10;&#10;Description generated with very high confidence">
            <a:extLst>
              <a:ext uri="{FF2B5EF4-FFF2-40B4-BE49-F238E27FC236}">
                <a16:creationId xmlns:a16="http://schemas.microsoft.com/office/drawing/2014/main" id="{199B3713-061C-4D7F-96C4-C35B040A8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D59DEC-A66D-491C-9E4C-CE8204F658DE}"/>
              </a:ext>
            </a:extLst>
          </p:cNvPr>
          <p:cNvSpPr/>
          <p:nvPr/>
        </p:nvSpPr>
        <p:spPr>
          <a:xfrm>
            <a:off x="0" y="2705409"/>
            <a:ext cx="12192000" cy="14471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AE281E0-5CA0-4D12-B5B2-1671C6F1AA97}"/>
              </a:ext>
            </a:extLst>
          </p:cNvPr>
          <p:cNvSpPr txBox="1">
            <a:spLocks/>
          </p:cNvSpPr>
          <p:nvPr/>
        </p:nvSpPr>
        <p:spPr>
          <a:xfrm>
            <a:off x="605051" y="2939531"/>
            <a:ext cx="10981898" cy="978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bg1"/>
                </a:solidFill>
              </a:rPr>
              <a:t>Plugin architecture with </a:t>
            </a:r>
            <a:r>
              <a:rPr lang="en-US" sz="5000" b="1" dirty="0" err="1">
                <a:solidFill>
                  <a:schemeClr val="bg1"/>
                </a:solidFill>
              </a:rPr>
              <a:t>Asp.Net</a:t>
            </a:r>
            <a:r>
              <a:rPr lang="en-US" sz="5000" b="1" dirty="0">
                <a:solidFill>
                  <a:schemeClr val="bg1"/>
                </a:solidFill>
              </a:rPr>
              <a:t> 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F4A9B-0A72-49A7-BDF0-33878CF5F7C6}"/>
              </a:ext>
            </a:extLst>
          </p:cNvPr>
          <p:cNvSpPr/>
          <p:nvPr/>
        </p:nvSpPr>
        <p:spPr>
          <a:xfrm>
            <a:off x="0" y="6048262"/>
            <a:ext cx="12192000" cy="8097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0BAA657A-8BC5-44BB-AD6E-575B56B68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6048262"/>
            <a:ext cx="8335538" cy="809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E3E0B3-25D4-4515-9F77-AB719564F3C3}"/>
              </a:ext>
            </a:extLst>
          </p:cNvPr>
          <p:cNvSpPr txBox="1"/>
          <p:nvPr/>
        </p:nvSpPr>
        <p:spPr>
          <a:xfrm>
            <a:off x="228600" y="626846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vladimirgeorgiev.com</a:t>
            </a:r>
          </a:p>
        </p:txBody>
      </p:sp>
    </p:spTree>
    <p:extLst>
      <p:ext uri="{BB962C8B-B14F-4D97-AF65-F5344CB8AC3E}">
        <p14:creationId xmlns:p14="http://schemas.microsoft.com/office/powerpoint/2010/main" val="319511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36A98A-7401-4A2C-BBBF-B29FE946704A}"/>
              </a:ext>
            </a:extLst>
          </p:cNvPr>
          <p:cNvSpPr/>
          <p:nvPr/>
        </p:nvSpPr>
        <p:spPr>
          <a:xfrm>
            <a:off x="2984332" y="495300"/>
            <a:ext cx="2222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Web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BD2CB4-FA59-4756-8571-8F49777C1EFF}"/>
              </a:ext>
            </a:extLst>
          </p:cNvPr>
          <p:cNvSpPr/>
          <p:nvPr/>
        </p:nvSpPr>
        <p:spPr>
          <a:xfrm>
            <a:off x="6832268" y="4772027"/>
            <a:ext cx="22225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eCommerce Adapter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53013-F45B-4C31-A1A7-467C51C30F17}"/>
              </a:ext>
            </a:extLst>
          </p:cNvPr>
          <p:cNvSpPr/>
          <p:nvPr/>
        </p:nvSpPr>
        <p:spPr>
          <a:xfrm>
            <a:off x="6832268" y="495300"/>
            <a:ext cx="2222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Abstract App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70E99-8994-44F8-B723-0B2D25126604}"/>
              </a:ext>
            </a:extLst>
          </p:cNvPr>
          <p:cNvSpPr/>
          <p:nvPr/>
        </p:nvSpPr>
        <p:spPr>
          <a:xfrm>
            <a:off x="6832268" y="2773363"/>
            <a:ext cx="2222500" cy="8001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Plugin App 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5ED177-224B-4ED9-AB06-655D6D4C1FC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5206832" y="1035050"/>
            <a:ext cx="1625436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C7A4F6-ADA3-4C6E-A4D6-D4E9AEC3A22A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V="1">
            <a:off x="7943518" y="1574800"/>
            <a:ext cx="0" cy="119856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701110-1719-4F18-AC0A-7F56ABE43353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7943518" y="3573464"/>
            <a:ext cx="0" cy="119856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464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36A98A-7401-4A2C-BBBF-B29FE946704A}"/>
              </a:ext>
            </a:extLst>
          </p:cNvPr>
          <p:cNvSpPr/>
          <p:nvPr/>
        </p:nvSpPr>
        <p:spPr>
          <a:xfrm>
            <a:off x="2984332" y="495300"/>
            <a:ext cx="2222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Web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BD2CB4-FA59-4756-8571-8F49777C1EFF}"/>
              </a:ext>
            </a:extLst>
          </p:cNvPr>
          <p:cNvSpPr/>
          <p:nvPr/>
        </p:nvSpPr>
        <p:spPr>
          <a:xfrm>
            <a:off x="6832268" y="4772027"/>
            <a:ext cx="22225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eCommerce Adapter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53013-F45B-4C31-A1A7-467C51C30F17}"/>
              </a:ext>
            </a:extLst>
          </p:cNvPr>
          <p:cNvSpPr/>
          <p:nvPr/>
        </p:nvSpPr>
        <p:spPr>
          <a:xfrm>
            <a:off x="6832268" y="495300"/>
            <a:ext cx="2222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Abstract 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9EB174-D7DB-4D28-AC2B-361DFF679A40}"/>
              </a:ext>
            </a:extLst>
          </p:cNvPr>
          <p:cNvSpPr/>
          <p:nvPr/>
        </p:nvSpPr>
        <p:spPr>
          <a:xfrm>
            <a:off x="5517736" y="3365109"/>
            <a:ext cx="2057400" cy="800101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Plugin App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70E99-8994-44F8-B723-0B2D25126604}"/>
              </a:ext>
            </a:extLst>
          </p:cNvPr>
          <p:cNvSpPr/>
          <p:nvPr/>
        </p:nvSpPr>
        <p:spPr>
          <a:xfrm>
            <a:off x="5517736" y="2158608"/>
            <a:ext cx="2057400" cy="8001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Plugin App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3C5AD-2520-47CE-8805-E8E6C843D337}"/>
              </a:ext>
            </a:extLst>
          </p:cNvPr>
          <p:cNvSpPr/>
          <p:nvPr/>
        </p:nvSpPr>
        <p:spPr>
          <a:xfrm>
            <a:off x="8364846" y="3365109"/>
            <a:ext cx="2057400" cy="800101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Plugin App 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3EE1B8-32E0-47B6-91B9-B0EA54E866A3}"/>
              </a:ext>
            </a:extLst>
          </p:cNvPr>
          <p:cNvSpPr/>
          <p:nvPr/>
        </p:nvSpPr>
        <p:spPr>
          <a:xfrm>
            <a:off x="8364846" y="2158609"/>
            <a:ext cx="2057400" cy="800101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Plugin App 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5ED177-224B-4ED9-AB06-655D6D4C1FC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5206832" y="1035050"/>
            <a:ext cx="1625436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145456-A771-4C3F-AD8E-C4770690448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6546436" y="4165210"/>
            <a:ext cx="1397082" cy="606817"/>
          </a:xfrm>
          <a:prstGeom prst="straightConnector1">
            <a:avLst/>
          </a:prstGeom>
          <a:ln w="63500">
            <a:solidFill>
              <a:schemeClr val="accent2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17AB020-A367-4F0C-9975-FE8425829298}"/>
              </a:ext>
            </a:extLst>
          </p:cNvPr>
          <p:cNvSpPr/>
          <p:nvPr/>
        </p:nvSpPr>
        <p:spPr>
          <a:xfrm>
            <a:off x="567252" y="2158608"/>
            <a:ext cx="1778000" cy="590551"/>
          </a:xfrm>
          <a:prstGeom prst="rect">
            <a:avLst/>
          </a:prstGeom>
          <a:solidFill>
            <a:srgbClr val="CC0000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Assembly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F96A2C-9270-403D-8299-6DDA4A97A708}"/>
              </a:ext>
            </a:extLst>
          </p:cNvPr>
          <p:cNvSpPr/>
          <p:nvPr/>
        </p:nvSpPr>
        <p:spPr>
          <a:xfrm>
            <a:off x="2962642" y="2158608"/>
            <a:ext cx="1777999" cy="590551"/>
          </a:xfrm>
          <a:prstGeom prst="rect">
            <a:avLst/>
          </a:prstGeom>
          <a:solidFill>
            <a:srgbClr val="CC0000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AppDomain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33A2DA-11A8-48C1-B5B8-904BA8FF60C0}"/>
              </a:ext>
            </a:extLst>
          </p:cNvPr>
          <p:cNvSpPr/>
          <p:nvPr/>
        </p:nvSpPr>
        <p:spPr>
          <a:xfrm>
            <a:off x="567252" y="3334883"/>
            <a:ext cx="1777999" cy="590550"/>
          </a:xfrm>
          <a:prstGeom prst="rect">
            <a:avLst/>
          </a:prstGeom>
          <a:solidFill>
            <a:srgbClr val="CC0000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Caching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09DEC8-3102-4086-97DA-BF7EC232AB25}"/>
              </a:ext>
            </a:extLst>
          </p:cNvPr>
          <p:cNvSpPr/>
          <p:nvPr/>
        </p:nvSpPr>
        <p:spPr>
          <a:xfrm>
            <a:off x="1546592" y="4476751"/>
            <a:ext cx="2305049" cy="590552"/>
          </a:xfrm>
          <a:prstGeom prst="rect">
            <a:avLst/>
          </a:prstGeom>
          <a:solidFill>
            <a:srgbClr val="CC0000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PluginManager</a:t>
            </a:r>
            <a:endParaRPr lang="en-US" sz="26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079CDAF-A899-4A36-A6E1-0A0A79359383}"/>
              </a:ext>
            </a:extLst>
          </p:cNvPr>
          <p:cNvSpPr/>
          <p:nvPr/>
        </p:nvSpPr>
        <p:spPr>
          <a:xfrm>
            <a:off x="2962643" y="3372983"/>
            <a:ext cx="1777999" cy="552450"/>
          </a:xfrm>
          <a:prstGeom prst="rect">
            <a:avLst/>
          </a:prstGeom>
          <a:solidFill>
            <a:srgbClr val="CC0000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TypeFinder</a:t>
            </a:r>
            <a:endParaRPr lang="en-US" sz="26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A82713-4853-41ED-899B-6479DBF0C8A4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 flipH="1">
            <a:off x="7943518" y="4165210"/>
            <a:ext cx="1450028" cy="606817"/>
          </a:xfrm>
          <a:prstGeom prst="straightConnector1">
            <a:avLst/>
          </a:prstGeom>
          <a:ln w="63500">
            <a:solidFill>
              <a:schemeClr val="accent2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C7A4F6-ADA3-4C6E-A4D6-D4E9AEC3A22A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V="1">
            <a:off x="6546436" y="1574800"/>
            <a:ext cx="1397082" cy="583808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1ED416-58A6-476C-B39B-E10300D6836B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flipH="1" flipV="1">
            <a:off x="7943518" y="1574800"/>
            <a:ext cx="1450028" cy="58380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3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5910</TotalTime>
  <Words>1499</Words>
  <Application>Microsoft Office PowerPoint</Application>
  <PresentationFormat>Widescreen</PresentationFormat>
  <Paragraphs>294</Paragraphs>
  <Slides>36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Office Theme</vt:lpstr>
      <vt:lpstr>PowerPoint Presentation</vt:lpstr>
      <vt:lpstr>Благодарим за подкрепата!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 learn?</vt:lpstr>
      <vt:lpstr>PowerPoint Presentation</vt:lpstr>
      <vt:lpstr>PowerPoint Presentation</vt:lpstr>
      <vt:lpstr>PowerPoint Presentation</vt:lpstr>
      <vt:lpstr>What I have learned?</vt:lpstr>
      <vt:lpstr>PowerPoint Presentation</vt:lpstr>
      <vt:lpstr>Applications now have executables by default</vt:lpstr>
      <vt:lpstr>PowerPoint Presentation</vt:lpstr>
      <vt:lpstr>dotnet build now copies dependencies</vt:lpstr>
      <vt:lpstr>Json.NET</vt:lpstr>
      <vt:lpstr>Json.NET</vt:lpstr>
      <vt:lpstr>Fast in-box JSON Reader  Utf8JsonReader</vt:lpstr>
      <vt:lpstr>Utf8JsonReader  DEMO</vt:lpstr>
      <vt:lpstr>Assembly Metadata Reading</vt:lpstr>
      <vt:lpstr>Assembly Metadata Reading</vt:lpstr>
      <vt:lpstr>Assembly Metadata Reading</vt:lpstr>
      <vt:lpstr>Assembly Metadata Reading</vt:lpstr>
      <vt:lpstr>Assembly Metadata Reading</vt:lpstr>
      <vt:lpstr>Assembly Metadata Reading</vt:lpstr>
      <vt:lpstr>Tiered Compilation – How JIT works?</vt:lpstr>
      <vt:lpstr>Tiered Compilation – How Tiered uses JIT?</vt:lpstr>
      <vt:lpstr>Tiered Compilation</vt:lpstr>
      <vt:lpstr>More and more…</vt:lpstr>
      <vt:lpstr>AES-GCM &amp; AES-CCM</vt:lpstr>
      <vt:lpstr>Import/Export Asymmetric Keys</vt:lpstr>
      <vt:lpstr>The Future of .NET Core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Georgiev</dc:creator>
  <cp:lastModifiedBy>Vladimir Georgiev</cp:lastModifiedBy>
  <cp:revision>157</cp:revision>
  <dcterms:created xsi:type="dcterms:W3CDTF">2019-01-13T13:51:39Z</dcterms:created>
  <dcterms:modified xsi:type="dcterms:W3CDTF">2019-01-17T16:23:44Z</dcterms:modified>
</cp:coreProperties>
</file>